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a44312398054f4f" /><Relationship Type="http://schemas.openxmlformats.org/officeDocument/2006/relationships/extended-properties" Target="/docProps/app.xml" Id="Rca6b2651facc40de" /><Relationship Type="http://schemas.openxmlformats.org/officeDocument/2006/relationships/officeDocument" Target="/ppt/presentation.xml" Id="R523473fc3e634c3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f9c49f491914eef"/>
  </p:sldMasterIdLst>
  <p:notesMasterIdLst>
    <p:notesMasterId xmlns:r="http://schemas.openxmlformats.org/officeDocument/2006/relationships" r:id="Rfda828ece45b4c96"/>
  </p:notesMasterIdLst>
  <p:sldIdLst>
    <p:sldId xmlns:r="http://schemas.openxmlformats.org/officeDocument/2006/relationships" id="256" r:id="Rd69339ee855749dd"/>
    <p:sldId xmlns:r="http://schemas.openxmlformats.org/officeDocument/2006/relationships" id="257" r:id="R75ce4551927242db"/>
    <p:sldId xmlns:r="http://schemas.openxmlformats.org/officeDocument/2006/relationships" id="258" r:id="R0464a5cbc9e447f8"/>
    <p:sldId xmlns:r="http://schemas.openxmlformats.org/officeDocument/2006/relationships" id="259" r:id="Red877840d128492e"/>
    <p:sldId xmlns:r="http://schemas.openxmlformats.org/officeDocument/2006/relationships" id="260" r:id="Race170628e224c45"/>
    <p:sldId xmlns:r="http://schemas.openxmlformats.org/officeDocument/2006/relationships" id="261" r:id="Rc991dfb72a7b41cc"/>
    <p:sldId xmlns:r="http://schemas.openxmlformats.org/officeDocument/2006/relationships" id="262" r:id="R98bf5f89375b4c60"/>
    <p:sldId xmlns:r="http://schemas.openxmlformats.org/officeDocument/2006/relationships" id="263" r:id="Ra63c67b3bde64f5e"/>
    <p:sldId xmlns:r="http://schemas.openxmlformats.org/officeDocument/2006/relationships" id="264" r:id="R513381dfdc524f7d"/>
    <p:sldId xmlns:r="http://schemas.openxmlformats.org/officeDocument/2006/relationships" id="265" r:id="Rf1cebd262200434a"/>
    <p:sldId xmlns:r="http://schemas.openxmlformats.org/officeDocument/2006/relationships" id="266" r:id="Rb498de423ed74f1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0d2a9aee11f4ac6" /><Relationship Type="http://schemas.openxmlformats.org/officeDocument/2006/relationships/slideMaster" Target="/ppt/slideMasters/slideMaster1.xml" Id="R6f9c49f491914eef" /><Relationship Type="http://schemas.openxmlformats.org/officeDocument/2006/relationships/notesMaster" Target="/ppt/notesMasters/notesMaster1.xml" Id="Rfda828ece45b4c96" /><Relationship Type="http://schemas.openxmlformats.org/officeDocument/2006/relationships/presProps" Target="/ppt/presProps.xml" Id="Rba1072dd49c34a61" /><Relationship Type="http://schemas.openxmlformats.org/officeDocument/2006/relationships/tableStyles" Target="/ppt/tableStyles.xml" Id="R2f51f91686a64cfd" /><Relationship Type="http://schemas.openxmlformats.org/officeDocument/2006/relationships/slide" Target="/ppt/slides/slide1.xml" Id="Rd69339ee855749dd" /><Relationship Type="http://schemas.openxmlformats.org/officeDocument/2006/relationships/slide" Target="/ppt/slides/slide2.xml" Id="R75ce4551927242db" /><Relationship Type="http://schemas.openxmlformats.org/officeDocument/2006/relationships/slide" Target="/ppt/slides/slide3.xml" Id="R0464a5cbc9e447f8" /><Relationship Type="http://schemas.openxmlformats.org/officeDocument/2006/relationships/slide" Target="/ppt/slides/slide4.xml" Id="Red877840d128492e" /><Relationship Type="http://schemas.openxmlformats.org/officeDocument/2006/relationships/slide" Target="/ppt/slides/slide5.xml" Id="Race170628e224c45" /><Relationship Type="http://schemas.openxmlformats.org/officeDocument/2006/relationships/slide" Target="/ppt/slides/slide6.xml" Id="Rc991dfb72a7b41cc" /><Relationship Type="http://schemas.openxmlformats.org/officeDocument/2006/relationships/slide" Target="/ppt/slides/slide7.xml" Id="R98bf5f89375b4c60" /><Relationship Type="http://schemas.openxmlformats.org/officeDocument/2006/relationships/slide" Target="/ppt/slides/slide8.xml" Id="Ra63c67b3bde64f5e" /><Relationship Type="http://schemas.openxmlformats.org/officeDocument/2006/relationships/slide" Target="/ppt/slides/slide9.xml" Id="R513381dfdc524f7d" /><Relationship Type="http://schemas.openxmlformats.org/officeDocument/2006/relationships/slide" Target="/ppt/slides/slide10.xml" Id="Rf1cebd262200434a" /><Relationship Type="http://schemas.openxmlformats.org/officeDocument/2006/relationships/slide" Target="/ppt/slides/slide11.xml" Id="Rb498de423ed74f1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2131220dc1a4ea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fc6c7e0968641c2" /><Relationship Type="http://schemas.openxmlformats.org/officeDocument/2006/relationships/notesMaster" Target="/ppt/notesMasters/notesMaster1.xml" Id="R534d877a1a3d4ba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d0d0355a6a44de5" /><Relationship Type="http://schemas.openxmlformats.org/officeDocument/2006/relationships/notesMaster" Target="/ppt/notesMasters/notesMaster1.xml" Id="R54f5d1c724114ff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29892992b254004" /><Relationship Type="http://schemas.openxmlformats.org/officeDocument/2006/relationships/notesMaster" Target="/ppt/notesMasters/notesMaster1.xml" Id="R91a10a1a18e34ac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67d0cb425584217" /><Relationship Type="http://schemas.openxmlformats.org/officeDocument/2006/relationships/notesMaster" Target="/ppt/notesMasters/notesMaster1.xml" Id="R47529f7b1f4d462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4cdc68ef6014615" /><Relationship Type="http://schemas.openxmlformats.org/officeDocument/2006/relationships/notesMaster" Target="/ppt/notesMasters/notesMaster1.xml" Id="Re85590d4f5a04f2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789642343814363" /><Relationship Type="http://schemas.openxmlformats.org/officeDocument/2006/relationships/notesMaster" Target="/ppt/notesMasters/notesMaster1.xml" Id="Rb07486fa72a3480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c02356c03b24ba0" /><Relationship Type="http://schemas.openxmlformats.org/officeDocument/2006/relationships/notesMaster" Target="/ppt/notesMasters/notesMaster1.xml" Id="Ref79d2d0e821497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ac632bbfed34cda" /><Relationship Type="http://schemas.openxmlformats.org/officeDocument/2006/relationships/notesMaster" Target="/ppt/notesMasters/notesMaster1.xml" Id="R0d0cebb02350475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484427bcdd04324" /><Relationship Type="http://schemas.openxmlformats.org/officeDocument/2006/relationships/notesMaster" Target="/ppt/notesMasters/notesMaster1.xml" Id="Re8cfb6beed0142a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10f877e5ceb4326" /><Relationship Type="http://schemas.openxmlformats.org/officeDocument/2006/relationships/notesMaster" Target="/ppt/notesMasters/notesMaster1.xml" Id="R37e023ff21fd483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c0bf0b1caaa4c12" /><Relationship Type="http://schemas.openxmlformats.org/officeDocument/2006/relationships/notesMaster" Target="/ppt/notesMasters/notesMaster1.xml" Id="R40e017d60550499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DutyRoster V43 application interface and project source (internal, accessed 2026-09-04)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2527f1738774fd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4721693ba844403" /><Relationship Type="http://schemas.openxmlformats.org/officeDocument/2006/relationships/slideLayout" Target="/ppt/slideLayouts/slideLayout1.xml" Id="R742136db93974caa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42136db93974caa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aa5e9f4fe74aa1" /><Relationship Type="http://schemas.openxmlformats.org/officeDocument/2006/relationships/notesSlide" Target="/ppt/notesSlides/notesSlide1.xml" Id="R2da0ee684a624b7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860afcb6e344be" /><Relationship Type="http://schemas.openxmlformats.org/officeDocument/2006/relationships/image" Target="/ppt/media/image.png" Id="R6a434a7576b1486b" /><Relationship Type="http://schemas.openxmlformats.org/officeDocument/2006/relationships/notesSlide" Target="/ppt/notesSlides/notesSlide2.xml" Id="R23cb5f86520247a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49ac66190c4d14" /><Relationship Type="http://schemas.openxmlformats.org/officeDocument/2006/relationships/image" Target="/ppt/media/image2.png" Id="R491ae95700da457b" /><Relationship Type="http://schemas.openxmlformats.org/officeDocument/2006/relationships/notesSlide" Target="/ppt/notesSlides/notesSlide3.xml" Id="R5ebba297490540f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ab84aa929e5444f" /><Relationship Type="http://schemas.openxmlformats.org/officeDocument/2006/relationships/image" Target="/ppt/media/image3.png" Id="R7010179130ae4f7c" /><Relationship Type="http://schemas.openxmlformats.org/officeDocument/2006/relationships/notesSlide" Target="/ppt/notesSlides/notesSlide4.xml" Id="Rac50722e18ca4d9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dba123ffc74655" /><Relationship Type="http://schemas.openxmlformats.org/officeDocument/2006/relationships/image" Target="/ppt/media/image4.png" Id="R082e1c48666449fa" /><Relationship Type="http://schemas.openxmlformats.org/officeDocument/2006/relationships/notesSlide" Target="/ppt/notesSlides/notesSlide5.xml" Id="Rb44622d614464f6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e68894c6ff43a7" /><Relationship Type="http://schemas.openxmlformats.org/officeDocument/2006/relationships/image" Target="/ppt/media/image5.png" Id="R44e0046b52624710" /><Relationship Type="http://schemas.openxmlformats.org/officeDocument/2006/relationships/notesSlide" Target="/ppt/notesSlides/notesSlide6.xml" Id="Ra3aa9709f4274be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64f3e014214dc2" /><Relationship Type="http://schemas.openxmlformats.org/officeDocument/2006/relationships/image" Target="/ppt/media/image6.png" Id="R897c0b2fd390401f" /><Relationship Type="http://schemas.openxmlformats.org/officeDocument/2006/relationships/notesSlide" Target="/ppt/notesSlides/notesSlide7.xml" Id="Rcbb4c88b20e041d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e162f071404b32" /><Relationship Type="http://schemas.openxmlformats.org/officeDocument/2006/relationships/image" Target="/ppt/media/image7.png" Id="Rafdf54e99a864fd5" /><Relationship Type="http://schemas.openxmlformats.org/officeDocument/2006/relationships/notesSlide" Target="/ppt/notesSlides/notesSlide8.xml" Id="Reebb08da3d47492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3ea92f3b854b32" /><Relationship Type="http://schemas.openxmlformats.org/officeDocument/2006/relationships/image" Target="/ppt/media/image8.png" Id="R31e6c490b8da4789" /><Relationship Type="http://schemas.openxmlformats.org/officeDocument/2006/relationships/notesSlide" Target="/ppt/notesSlides/notesSlide9.xml" Id="R98d7c59b113c42d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d2397ad20443ae" /><Relationship Type="http://schemas.openxmlformats.org/officeDocument/2006/relationships/image" Target="/ppt/media/image9.png" Id="Rc4db7de15b4947fd" /><Relationship Type="http://schemas.openxmlformats.org/officeDocument/2006/relationships/notesSlide" Target="/ppt/notesSlides/notesSlide10.xml" Id="R4b5861b3413447c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a95db497394801" /><Relationship Type="http://schemas.openxmlformats.org/officeDocument/2006/relationships/image" Target="/ppt/media/image10.png" Id="R8b32fc9e0f734e17" /><Relationship Type="http://schemas.openxmlformats.org/officeDocument/2006/relationships/notesSlide" Target="/ppt/notesSlides/notesSlide11.xml" Id="R3cd94270e688435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D3B3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9688F70-8D44-495B-A3AE-D4109C1A0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90550"/>
            <a:ext cx="819150" cy="361950"/>
          </a:xfrm>
          <a:prstGeom xmlns:a="http://schemas.openxmlformats.org/drawingml/2006/main" prst="roundRect">
            <a:avLst>
              <a:gd name="adj" fmla="val 21053"/>
            </a:avLst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50C549-8B93-4988-A934-F9294FB62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647700"/>
            <a:ext cx="495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D3B3E"/>
                </a:solidFill>
              </a:defRPr>
            </a:pPr>
            <a:r>
              <a:rPr sz="1200" b="1">
                <a:solidFill>
                  <a:srgbClr val="0D3B3E"/>
                </a:solidFill>
              </a:rPr>
              <a:t>NOS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D174D2-001D-4AAA-89D1-24DE39136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7239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4350" b="1">
                <a:solidFill>
                  <a:srgbClr val="FFFFFF"/>
                </a:solidFill>
              </a:defRPr>
            </a:pPr>
            <a:r>
              <a:rPr sz="4350" b="1">
                <a:solidFill>
                  <a:srgbClr val="FFFFFF"/>
                </a:solidFill>
              </a:rPr>
              <a:t>DutyRoster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80F3C1-547A-4A9A-A695-40780E94F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505075"/>
            <a:ext cx="8096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325" b="1">
                <a:solidFill>
                  <a:srgbClr val="FFD59B"/>
                </a:solidFill>
              </a:defRPr>
            </a:pPr>
            <a:r>
              <a:rPr sz="2325" b="1">
                <a:solidFill>
                  <a:srgbClr val="FFD59B"/>
                </a:solidFill>
              </a:rPr>
              <a:t>Nurse rosters, digital unit assignments and approvals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EB4354-2A26-44EB-AEDC-6033BE01A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62350"/>
            <a:ext cx="72390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D8ECE9"/>
                </a:solidFill>
              </a:defRPr>
            </a:pPr>
            <a:r>
              <a:rPr sz="1575" b="0">
                <a:solidFill>
                  <a:srgbClr val="D8ECE9"/>
                </a:solidFill>
              </a:rPr>
              <a:t>A visual guide for Unit Managers, Hospital Managers, Supervisors and staff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B9EA9A-2F18-4164-AE58-2D62611B4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1047750"/>
            <a:ext cx="2333625" cy="4143375"/>
          </a:xfrm>
          <a:prstGeom xmlns:a="http://schemas.openxmlformats.org/drawingml/2006/main" prst="roundRect">
            <a:avLst>
              <a:gd name="adj" fmla="val 3265"/>
            </a:avLst>
          </a:prstGeom>
          <a:solidFill xmlns:a="http://schemas.openxmlformats.org/drawingml/2006/main">
            <a:srgbClr val="14615F"/>
          </a:solidFill>
          <a:ln xmlns:a="http://schemas.openxmlformats.org/drawingml/2006/main" w="0">
            <a:solidFill>
              <a:srgbClr val="14615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262469-3672-4E06-BD05-ED70CCA62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39250" y="1562100"/>
            <a:ext cx="1619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</a:defRPr>
            </a:pPr>
            <a:r>
              <a:rPr sz="1575" b="1">
                <a:solidFill>
                  <a:srgbClr val="FFFFFF"/>
                </a:solidFill>
              </a:rPr>
              <a:t>PLAN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8AF52E-89FA-4E75-BEDC-684D50F85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39250" y="2333625"/>
            <a:ext cx="1619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</a:defRPr>
            </a:pPr>
            <a:r>
              <a:rPr sz="1575" b="1">
                <a:solidFill>
                  <a:srgbClr val="FFFFFF"/>
                </a:solidFill>
              </a:rPr>
              <a:t>ASSIGN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A16C0F0-6C9C-453C-A452-250C5943B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39250" y="3105150"/>
            <a:ext cx="1619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</a:defRPr>
            </a:pPr>
            <a:r>
              <a:rPr sz="1575" b="1">
                <a:solidFill>
                  <a:srgbClr val="FFFFFF"/>
                </a:solidFill>
              </a:rPr>
              <a:t>APPROVE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4AD364C-1756-413A-BFB0-6CA7A08CF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39250" y="3876675"/>
            <a:ext cx="1619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</a:defRPr>
            </a:pPr>
            <a:r>
              <a:rPr sz="1575" b="1">
                <a:solidFill>
                  <a:srgbClr val="FFFFFF"/>
                </a:solidFill>
              </a:rPr>
              <a:t>REPORT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79B3E46-9B84-47F6-8DC8-991D729BD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943600"/>
            <a:ext cx="2476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9FC2BE"/>
                </a:solidFill>
              </a:defRPr>
            </a:pPr>
            <a:r>
              <a:rPr sz="1050" b="1">
                <a:solidFill>
                  <a:srgbClr val="9FC2BE"/>
                </a:solidFill>
              </a:rPr>
              <a:t>V43 tutorial</a:t>
            </a:r>
          </a:p>
        </p:txBody>
      </p:sp>
    </p:spTree>
    <p:extLst>
      <p:ext uri="{BB962C8B-B14F-4D97-AF65-F5344CB8AC3E}">
        <p14:creationId xmlns:p14="http://schemas.microsoft.com/office/powerpoint/2010/main" val="92572579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6327356-A235-4A90-8C01-335F558AD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1077A5-0D87-4BED-A76D-C79960F50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02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901EA3-56D1-4E06-BAC7-3CF6D6098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72125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434a7576b1486b"/>
          <a:stretch xmlns:a="http://schemas.openxmlformats.org/drawingml/2006/main"/>
        </p:blipFill>
        <p:spPr>
          <a:xfrm xmlns:a="http://schemas.openxmlformats.org/drawingml/2006/main">
            <a:off x="5667375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199074-C2C4-48F9-ADB7-571CA3130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ACCOUNTS AND UNITS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E38D35-58C5-4813-90A9-6E282E529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Start with role-aware access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9BBA16B-906A-4D4F-9130-23C4F559E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Each person enters the workspace assigned to their hospital role and active unit.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B61CD9-4E4A-44E4-9C06-D428D1B75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8D72313-99E3-4832-A82F-67AEF3BDD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Unit staff see execution tools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68A76E7-54A3-4D26-A90D-3826F2A09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11F82A7-E6CA-499A-9FF9-F1E4C4FE8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Managers control templates and rosters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03AD4A-0387-4779-8FCC-FBA0CFBA6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FF9C2AA-D4BE-4F4B-9B91-87B77750B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Trial and subscriptions are licensed per unit</a:t>
            </a:r>
          </a:p>
        </p:txBody>
      </p:sp>
    </p:spTree>
    <p:extLst>
      <p:ext uri="{BB962C8B-B14F-4D97-AF65-F5344CB8AC3E}">
        <p14:creationId xmlns:p14="http://schemas.microsoft.com/office/powerpoint/2010/main" val="88541704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34E75BC-39B6-4958-8CB9-86C9E08A3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DF16E1-3270-46C1-B77D-5A54D2979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03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698DEB-EB97-45E2-B70A-7464EF4AC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91ae95700da457b"/>
          <a:stretch xmlns:a="http://schemas.openxmlformats.org/drawingml/2006/main"/>
        </p:blipFill>
        <p:spPr>
          <a:xfrm xmlns:a="http://schemas.openxmlformats.org/drawingml/2006/main">
            <a:off x="666750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DA3BBF-3373-4238-9587-1B1DA709F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OPERATIONAL VIEW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098818A-BC2F-4AF0-9CBA-8DA0AFB65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Run the daily assignment board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4D6D6CC-9AC0-4A0D-A980-BFC4450CF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Keep station staffing, shifts, rooms and unit duties visible from one daily board.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FB60F1-153C-45AC-A72A-A40C7F576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DD2027A-4F2D-42DD-8C2D-64EBBAB74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Registered or manual staff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2471A6D-AEBB-4A8D-81E4-E16542D39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FA6D129-64E1-4C40-A14C-C76C35504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Unit-scoped assignments only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EC713A2-BD45-453F-80E1-31CCBF039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43D5097-DABF-4D15-BE10-25CC0E7C9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Digital form names open the execution form</a:t>
            </a:r>
          </a:p>
        </p:txBody>
      </p:sp>
    </p:spTree>
    <p:extLst>
      <p:ext uri="{BB962C8B-B14F-4D97-AF65-F5344CB8AC3E}">
        <p14:creationId xmlns:p14="http://schemas.microsoft.com/office/powerpoint/2010/main" val="173794861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FED19EB-F237-44B4-A3C8-734BA24A6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E68F7D-8C81-42C6-9E4D-A8357D0A1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04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ADCFBA-CDC6-40CE-82D6-AAF5147ED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72125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10179130ae4f7c"/>
          <a:stretch xmlns:a="http://schemas.openxmlformats.org/drawingml/2006/main"/>
        </p:blipFill>
        <p:spPr>
          <a:xfrm xmlns:a="http://schemas.openxmlformats.org/drawingml/2006/main">
            <a:off x="5667375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9EE86A-F802-4EA1-B8D9-D4A2C21D2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DIGITAL ASSIGNMENT FORMS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7CA0EF-B0B5-4E62-8023-FF22715B7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Build unit form templates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11D6362-D737-41C9-9CA0-DD5A8AFD6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The Digital Forms module now focuses on reusable templates and the form designer.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91F0339-C13E-446A-90C3-3AADBF244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23EB1FF-5F7C-44BD-B3AC-2EDAA5100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Separate templates for every unit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4710287-5E31-43AA-92B9-0A9E8EB46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37E5052-97AF-481B-ACA3-9768C6FB6D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Restore a reusable ICU-style package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A7D2394-A9D0-49E3-8211-ED03592A2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370D806-16BE-4E4B-B20E-320E10FC5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Activate, revise or archive official forms</a:t>
            </a:r>
          </a:p>
        </p:txBody>
      </p:sp>
    </p:spTree>
    <p:extLst>
      <p:ext uri="{BB962C8B-B14F-4D97-AF65-F5344CB8AC3E}">
        <p14:creationId xmlns:p14="http://schemas.microsoft.com/office/powerpoint/2010/main" val="213312981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0E0798A-7451-4F7E-A534-54E59014E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54A126-AF5E-471D-BA6C-9C9FB8EE1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05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2C72F1-83E8-4B4F-9DE5-80EDD5DE4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2e1c48666449fa"/>
          <a:stretch xmlns:a="http://schemas.openxmlformats.org/drawingml/2006/main"/>
        </p:blipFill>
        <p:spPr>
          <a:xfrm xmlns:a="http://schemas.openxmlformats.org/drawingml/2006/main">
            <a:off x="666750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36E81A-1ADD-4807-BC69-E681272A1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AI FORM DESIGNER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B08494-F933-47B3-85FB-FA723120A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Import a blank form with AI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87A3BD-5486-4577-88E3-47EB35719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Upload a clear blank image or PDF, then add instructions before AI prepares an editable draft.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C9DA20-4F95-48EB-AA14-1E335E344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18A4888-BD23-4682-BE72-3ED3A27A4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Preserve sections, tables and choices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5B264B3-3F4A-4326-89E5-DBCEA0D4C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4E40970-4294-4A5D-B6D3-878BFF770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Choose frequency and repetition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F805106-54F9-43CB-9D98-1F998D760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3AFE4F8-C417-41FC-8750-F8CC31D60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Verify every field before saving</a:t>
            </a:r>
          </a:p>
        </p:txBody>
      </p:sp>
    </p:spTree>
    <p:extLst>
      <p:ext uri="{BB962C8B-B14F-4D97-AF65-F5344CB8AC3E}">
        <p14:creationId xmlns:p14="http://schemas.microsoft.com/office/powerpoint/2010/main" val="92593545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37CAA0-DD18-4FAD-B449-A5A6E5B0E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173E1C-27F7-45B6-9D34-32B9D9658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06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F4B9F8-B691-45D4-86F9-7AB007A53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72125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e0046b52624710"/>
          <a:stretch xmlns:a="http://schemas.openxmlformats.org/drawingml/2006/main"/>
        </p:blipFill>
        <p:spPr>
          <a:xfrm xmlns:a="http://schemas.openxmlformats.org/drawingml/2006/main">
            <a:off x="5667375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E17CC2-3194-4BF6-8719-5DBAE432E8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FLEXIBLE SCHEDULING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B283EE-E024-4E04-B689-D30A96DD6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Prepare the monthly roster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DA962F0-A4DC-4995-AF47-7196ABF60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Combine staff requests, unit rules and manual control to create the monthly duty plan.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974093E-0AA2-452D-A8D3-6B8733CB4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5A89C82-DD9D-4E25-9EDF-CC1E52B9D5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8-hour or 12-hour schedules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D8772E4-DEBD-4DD2-A865-F888193B3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6730967-7682-4D57-95A0-118A9B1EC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Registered and manual unit staff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6B151D-4F2D-4417-AF73-B0B8C604B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4F6EC3-B3F1-44E1-BC2E-960A236F6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Editable codes, columns and coverage totals</a:t>
            </a:r>
          </a:p>
        </p:txBody>
      </p:sp>
    </p:spTree>
    <p:extLst>
      <p:ext uri="{BB962C8B-B14F-4D97-AF65-F5344CB8AC3E}">
        <p14:creationId xmlns:p14="http://schemas.microsoft.com/office/powerpoint/2010/main" val="108888347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391F7B9-DA59-4F04-9D5B-3A85847EC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501481-81EC-48E8-AE72-856BFC1F2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07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453524-AC23-47CF-96EA-4D9B0F356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7c0b2fd390401f"/>
          <a:stretch xmlns:a="http://schemas.openxmlformats.org/drawingml/2006/main"/>
        </p:blipFill>
        <p:spPr>
          <a:xfrm xmlns:a="http://schemas.openxmlformats.org/drawingml/2006/main">
            <a:off x="666750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D104E1-5E12-4722-9555-53F4DDEA1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DECISION SUPPORT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9B75B1-9261-435B-9441-D0429787F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Review the draft with AI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23EBF69-44C6-458A-B863-D7C67402F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Send an anonymized roster for a focused review before management approval.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8E9F21B-8F91-4AE7-A793-52D582D68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DF63F31-63C9-431A-81EF-FBD9C867F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Coverage and consecutive work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55C2BC4-0EF4-4118-8F51-FA278A1E3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DC90551-0E1B-4544-8320-029D32138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Night-to-Morning transitions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2FB4260-8ABD-4760-BD67-D2B3C70FE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66CC7E6-9913-4E18-B773-5EF5EB882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Fairness and obvious conflicts</a:t>
            </a:r>
          </a:p>
        </p:txBody>
      </p:sp>
    </p:spTree>
    <p:extLst>
      <p:ext uri="{BB962C8B-B14F-4D97-AF65-F5344CB8AC3E}">
        <p14:creationId xmlns:p14="http://schemas.microsoft.com/office/powerpoint/2010/main" val="191923124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856D562-2373-42F7-8FF6-C298E0303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2FF100-123E-4587-8098-AE8CC3908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08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98BEED-BFF1-4F79-BC92-9346E7FD7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72125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df54e99a864fd5"/>
          <a:stretch xmlns:a="http://schemas.openxmlformats.org/drawingml/2006/main"/>
        </p:blipFill>
        <p:spPr>
          <a:xfrm xmlns:a="http://schemas.openxmlformats.org/drawingml/2006/main">
            <a:off x="5667375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46CA99-EAB5-4646-AC23-5BF2C879BE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MANAGEMENT WORKFLOW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7B80D09-DF1A-4DDE-A53C-BF369BB1C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Approve before publishing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2AFC56C-6BEF-47D3-BCFA-7210C25CD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A completed roster moves through controlled approval and staff release.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CA9FF5F-479E-4A24-A956-A008B57B0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8CF11A-C042-4864-A5A3-F9370EB84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Unit Manager submits the month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DD9FF8-FFA6-4AF0-991A-22A1E1D49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23C3660-CAAA-4D31-83D2-3F69FFA9DF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Hospital Manager approves or returns it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BD3FD0E-28D4-4B8B-8CF4-B3CB2552F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CE94E73-6818-4D4F-90D7-127E94BA7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Offline approval path when no account exists</a:t>
            </a:r>
          </a:p>
        </p:txBody>
      </p:sp>
    </p:spTree>
    <p:extLst>
      <p:ext uri="{BB962C8B-B14F-4D97-AF65-F5344CB8AC3E}">
        <p14:creationId xmlns:p14="http://schemas.microsoft.com/office/powerpoint/2010/main" val="198587252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076F47C-D2C3-4BB2-BA97-121319ED2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ADBFCC-969C-4918-9085-730028EB2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09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82E31B-A031-4680-87F2-2901B254B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e6c490b8da4789"/>
          <a:stretch xmlns:a="http://schemas.openxmlformats.org/drawingml/2006/main"/>
        </p:blipFill>
        <p:spPr>
          <a:xfrm xmlns:a="http://schemas.openxmlformats.org/drawingml/2006/main">
            <a:off x="666750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3ABDB8-51CA-4327-BF4F-72F170A16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SATURDAY TO FRIDAY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A69651-A5CD-4C15-BD11-FBA33A151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Compare weekly overtime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8F826D-B1E7-46F4-A134-DABA16981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Calculate complete weeks even when the first or last week crosses into another month.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1DFAF44-63AB-426F-AE06-1F38A2BCB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DFC6EE9-949D-466D-8458-BD9668A0F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Planned versus actual hours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4A96BA9-50D2-4ECB-A3ED-6B4C3B763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A8C4ED2-205B-45EA-99C3-C25BABC61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Editable weekly requirement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B55FAC6-49D6-4FCF-9F2E-CF4464733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B403B62-7E93-4EA1-B5D0-E081932CF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Staff-specific hour exceptions</a:t>
            </a:r>
          </a:p>
        </p:txBody>
      </p:sp>
    </p:spTree>
    <p:extLst>
      <p:ext uri="{BB962C8B-B14F-4D97-AF65-F5344CB8AC3E}">
        <p14:creationId xmlns:p14="http://schemas.microsoft.com/office/powerpoint/2010/main" val="24559669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79B7A87-2D58-4AE1-A2B3-FB9F6E358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2BCDC9-F84B-418B-8553-240A800AA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10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24E4BE-24F0-4EFA-AE7F-7E5F8DC66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72125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db7de15b4947fd"/>
          <a:stretch xmlns:a="http://schemas.openxmlformats.org/drawingml/2006/main"/>
        </p:blipFill>
        <p:spPr>
          <a:xfrm xmlns:a="http://schemas.openxmlformats.org/drawingml/2006/main">
            <a:off x="5667375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86D36A-8A21-4556-B8E5-D39766058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WEEKLY AND MONTHLY REPORTS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ACBA7E-FF45-4B3A-A7B6-66F81D580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Preview assignment periods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AE1490-DAAA-4789-A089-555E9E808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Select a period and station or area before sharing a clear operational report.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D770E50-6311-4DDC-813B-974CD72DB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48DAC4-4359-4FB1-A5DE-73DA2514C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Weekly or monthly date range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64AD62B-2901-4239-B989-6742FC3CF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D00249D-3602-442C-B266-5147BBA6F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One station or the full unit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23B87ED-3007-4A9C-A858-2705256DB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091348C-74A6-4C85-965B-622FECB30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Print or hospital-branded PDF</a:t>
            </a:r>
          </a:p>
        </p:txBody>
      </p:sp>
    </p:spTree>
    <p:extLst>
      <p:ext uri="{BB962C8B-B14F-4D97-AF65-F5344CB8AC3E}">
        <p14:creationId xmlns:p14="http://schemas.microsoft.com/office/powerpoint/2010/main" val="97412058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6F8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5CCC39B-1847-4166-B5CE-35B2C82C8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DUTYROSTER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D850CB-8439-4D94-B6D0-337FA2AA4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3238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975" b="1">
                <a:solidFill>
                  <a:srgbClr val="607875"/>
                </a:solidFill>
              </a:defRPr>
            </a:pPr>
            <a:r>
              <a:rPr sz="975" b="1">
                <a:solidFill>
                  <a:srgbClr val="607875"/>
                </a:solidFill>
              </a:rPr>
              <a:t>11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B6F9AB-D873-43B7-8AF3-4EBD3A69E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1028700"/>
            <a:ext cx="6048375" cy="5143500"/>
          </a:xfrm>
          <a:prstGeom xmlns:a="http://schemas.openxmlformats.org/drawingml/2006/main" prst="roundRect">
            <a:avLst>
              <a:gd name="adj" fmla="val 148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32fc9e0f734e17"/>
          <a:stretch xmlns:a="http://schemas.openxmlformats.org/drawingml/2006/main"/>
        </p:blipFill>
        <p:spPr>
          <a:xfrm xmlns:a="http://schemas.openxmlformats.org/drawingml/2006/main">
            <a:off x="666750" y="1952923"/>
            <a:ext cx="5857875" cy="3295055"/>
          </a:xfrm>
          <a:prstGeom xmlns:a="http://schemas.openxmlformats.org/drawingml/2006/main" prst="roundRect">
            <a:avLst>
              <a:gd name="adj" fmla="val 230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3443CF-E8CE-4439-8CB8-6950F1E9C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066800"/>
            <a:ext cx="4191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4615F"/>
                </a:solidFill>
              </a:defRPr>
            </a:pPr>
            <a:r>
              <a:rPr sz="975" b="1">
                <a:solidFill>
                  <a:srgbClr val="14615F"/>
                </a:solidFill>
              </a:rPr>
              <a:t>PROFILES AND NOTIFICATIONS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3198DA-935C-4489-91D0-F52601359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1438275"/>
            <a:ext cx="45243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0D3B3E"/>
                </a:solidFill>
              </a:defRPr>
            </a:pPr>
            <a:r>
              <a:rPr sz="2775" b="1">
                <a:solidFill>
                  <a:srgbClr val="0D3B3E"/>
                </a:solidFill>
              </a:rPr>
              <a:t>Keep everyone informed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2F68FC3-B909-48B8-AD55-3C18A4A09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2686050"/>
            <a:ext cx="4429125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607875"/>
                </a:solidFill>
              </a:defRPr>
            </a:pPr>
            <a:r>
              <a:rPr sz="1425" b="0">
                <a:solidFill>
                  <a:srgbClr val="607875"/>
                </a:solidFill>
              </a:rPr>
              <a:t>Use in-app, push and Telegram delivery while staff maintain their own account details.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B65F88-38DF-4795-BD90-0DAA63DFF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38100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E1BEB8-AEE7-4B43-BCA3-2B24DFFF8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37338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Roster release and approval alerts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ACB22A8-12AC-4A00-BFED-9128B4C264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40055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13DE7DF-8B3F-4D31-8022-3AD896F18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32435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Queue-backed hybrid delivery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3BC4CA6-A445-4CDC-866D-A672EF29E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00875" y="4991100"/>
            <a:ext cx="76200" cy="762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D59B"/>
          </a:solidFill>
          <a:ln xmlns:a="http://schemas.openxmlformats.org/drawingml/2006/main" w="0">
            <a:solidFill>
              <a:srgbClr val="FFD59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1AA95B-CF5F-478B-8355-7D7DD5D07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0425" y="4914900"/>
            <a:ext cx="4238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0262B"/>
                </a:solidFill>
              </a:defRPr>
            </a:pPr>
            <a:r>
              <a:rPr sz="1275" b="0">
                <a:solidFill>
                  <a:srgbClr val="10262B"/>
                </a:solidFill>
              </a:rPr>
              <a:t>Edit name, email and password</a:t>
            </a:r>
          </a:p>
        </p:txBody>
      </p:sp>
    </p:spTree>
    <p:extLst>
      <p:ext uri="{BB962C8B-B14F-4D97-AF65-F5344CB8AC3E}">
        <p14:creationId xmlns:p14="http://schemas.microsoft.com/office/powerpoint/2010/main" val="127633355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2026-09-04T21:40:45.3280000Z</dcterms:created>
  <dcterms:modified xsi:type="dcterms:W3CDTF">2026-09-04T21:40:45.3280000Z</dcterms:modified>
</coreProperties>
</file>